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70" r:id="rId10"/>
    <p:sldId id="263" r:id="rId11"/>
    <p:sldId id="264" r:id="rId12"/>
    <p:sldId id="266" r:id="rId13"/>
    <p:sldId id="285" r:id="rId14"/>
    <p:sldId id="269" r:id="rId15"/>
    <p:sldId id="271" r:id="rId16"/>
    <p:sldId id="274" r:id="rId17"/>
    <p:sldId id="272" r:id="rId18"/>
    <p:sldId id="276" r:id="rId19"/>
    <p:sldId id="278" r:id="rId20"/>
    <p:sldId id="279" r:id="rId21"/>
    <p:sldId id="275" r:id="rId22"/>
    <p:sldId id="280" r:id="rId23"/>
    <p:sldId id="281" r:id="rId24"/>
    <p:sldId id="283" r:id="rId25"/>
    <p:sldId id="282" r:id="rId26"/>
    <p:sldId id="284" r:id="rId27"/>
    <p:sldId id="286" r:id="rId28"/>
    <p:sldId id="287" r:id="rId29"/>
    <p:sldId id="289" r:id="rId30"/>
    <p:sldId id="290" r:id="rId31"/>
    <p:sldId id="288" r:id="rId32"/>
    <p:sldId id="26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A3443-5AF6-64BE-FD92-B2CDE154D91A}" v="694" dt="2023-05-01T21:10:10.648"/>
    <p1510:client id="{1F740187-1406-4A0D-B977-90860ECEF7B7}" v="427" dt="2023-05-01T13:45:34.744"/>
    <p1510:client id="{33523289-8410-0394-9BD4-D2237D458B7F}" v="162" dt="2023-05-03T09:31:43.930"/>
    <p1510:client id="{4DBE1892-1343-614B-A178-C0D1085DB642}" v="3207" dt="2023-05-02T22:14:00.391"/>
    <p1510:client id="{A8AAD19C-6994-D23F-3639-1BD49B58D16E}" v="304" dt="2023-05-02T10:30:54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13:50:13.2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16162 10176 16383 0 0,'5'0'0'0'0,"6"0"0"0"0,6 0 0 0 0,9 0 0 0 0,10 0 0 0 0,13 0 0 0 0,2 0 0 0 0,2 0 0 0 0,7 0 0 0 0,6 0 0 0 0,11 0 0 0 0,16 0 0 0 0,15 0 0 0 0,13 0 0 0 0,18 0 0 0 0,5 0 0 0 0,6 0 0 0 0,0 0 0 0 0,17 0 0 0 0,4 0 0 0 0,5 0 0 0 0,-4 0 0 0 0,-8 0 0 0 0,-8 0 0 0 0,2 0 0 0 0,-12 0 0 0 0,-17 0 0 0 0,-21 0 0 0 0,-14 0 0 0 0,-15 0 0 0 0,-6 0 0 0 0,-2 0 0 0 0,-3 0 0 0 0,5 0 0 0 0,0 0 0 0 0,-3 0 0 0 0,-5 0 0 0 0,1 0 0 0 0,-6 0 0 0 0,-3 0 0 0 0,-8 0 0 0 0,-7 0 0 0 0,-1 0 0 0 0,1 0 0 0 0,9 0 0 0 0,-1 0 0 0 0,-4 0 0 0 0,-5 0 0 0 0,-5 0 0 0 0,-3 0 0 0 0,1 0 0 0 0,5 0 0 0 0,0 0 0 0 0,-2 0 0 0 0,-3 0 0 0 0,3 0 0 0 0,4 0 0 0 0,0 0 0 0 0,2 0 0 0 0,4 0 0 0 0,2 0 0 0 0,7 0 0 0 0,0 0 0 0 0,-7 0 0 0 0,-1 0 0 0 0,1 0 0 0 0,-5 0 0 0 0,-3 0 0 0 0,-6 0 0 0 0,-3 0 0 0 0,-2 0 0 0 0,2 0 0 0 0,-8 0 0 0 0,-18 0 0 0 0,-23 0 0 0 0,-15 0 0 0 0,-10 0 0 0 0,-8 0 0 0 0,0 0 0 0 0,4 0 0 0 0,1 0 0 0 0,-7 0 0 0 0,-3 0 0 0 0,-2 0 0 0 0,-6 0 0 0 0,-5 0 0 0 0,-6 0 0 0 0,-8 0 0 0 0,-15 0 0 0 0,-13 0 0 0 0,-7 0 0 0 0,-7 0 0 0 0,-1 0 0 0 0,-7 0 0 0 0,-15 0 0 0 0,-4 0 0 0 0,-11 0 0 0 0,-9 0 0 0 0,-14 0 0 0 0,-17-5 0 0 0,-7-1 0 0 0,-15-14 0 0 0,8-8 0 0 0,-2-18 0 0 0,3-11 0 0 0,6 5 0 0 0,20 6 0 0 0,28 11 0 0 0,36 12 0 0 0,26 9 0 0 0,20 7 0 0 0,43-4 0 0 0,50 0 0 0 0,55 1 0 0 0,50 3 0 0 0,50 2 0 0 0,35 2 0 0 0,28 2 0 0 0,46 1 0 0 0,13 0 0 0 0,-11 0 0 0 0,-6 1 0 0 0,-31-5 0 0 0,-33-2 0 0 0,-29 0 0 0 0,-18 1 0 0 0,-22 2 0 0 0,-21 1 0 0 0,-26 1 0 0 0,-25 0 0 0 0,-37 6 0 0 0,-44 11 0 0 0,-52 21 0 0 0,-43 5 0 0 0,-51 13 0 0 0,-39 3 0 0 0,-35 0 0 0 0,-130 0 0 0 0,-84 4 0 0 0,-18-8 0 0 0,29-14 0 0 0,64-13 0 0 0,81-12 0 0 0,91-3 0 0 0,69 0 0 0 0,43-1 0 0 0,36 2 0 0 0,22-1 0 0 0,11 2 0 0 0,23-2 0 0 0,44-2 0 0 0,22-3 0 0 0,18-13 0 0 0,17-4 0 0 0,23-1 0 0 0,14 1 0 0 0,24 3 0 0 0,21 2 0 0 0,25-3 0 0 0,19-8 0 0 0,12-3 0 0 0,15 2 0 0 0,-3 5 0 0 0,-26 4 0 0 0,-44 3 0 0 0,-38 2 0 0 0,-41 3 0 0 0,-28 0 0 0 0,-24 1 0 0 0,-16 4 0 0 0,-5 2 0 0 0,-4-1 0 0 0,-3 0 0 0 0,0-3 0 0 0,-1-1 0 0 0,0 0 0 0 0,0-2 0 0 0,1 0 0 0 0,5 0 0 0 0,10-10 0 0 0,9-3 0 0 0,8 1 0 0 0,0 3 0 0 0,-1-3 0 0 0,-6-3 0 0 0,-30 0 0 0 0,-38 4 0 0 0,-35 3 0 0 0,-50 17 0 0 0,-51 21 0 0 0,-46 5 0 0 0,-223-3 0 0 0,-184-7 0 0 0,-210-8 0 0 0,-172-6 0 0 0,-127-6 0 0 0,-35-3 0 0 0,104-3 0 0 0,183 5 0 0 0,234 0 0 0 0,218 5 0 0 0,179 6 0 0 0,133 0 0 0 0,98-3 0 0 0,68-12 0 0 0,54-11 0 0 0,39-18 0 0 0,35-27 0 0 0,26-18 0 0 0,17-11 0 0 0,1 0 0 0 0,6 5 0 0 0,51 16 0 0 0,34 20 0 0 0,32 16 0 0 0,62 13 0 0 0,19 10 0 0 0,-5 19 0 0 0,-22 7 0 0 0,-34 5 0 0 0,-63 8 0 0 0,-69-3 0 0 0,-62-6 0 0 0,-44-7 0 0 0,-38-3 0 0 0,-14-3 0 0 0,20 10 0 0 0,23 6 0 0 0,35-2 0 0 0,31-5 0 0 0,18-6 0 0 0,-10-6 0 0 0,-26-4 0 0 0,-30-3 0 0 0,-23-2 0 0 0,-20-1 0 0 0,0-1 0 0 0,13 1 0 0 0,23 0 0 0 0,24 1 0 0 0,30-1 0 0 0,8 1 0 0 0,-2 0 0 0 0,-24 0 0 0 0,-32 0 0 0 0,-43 5 0 0 0,-63 10 0 0 0,-62 18 0 0 0,-70 21 0 0 0,-68 20 0 0 0,-49 12 0 0 0,-144 10 0 0 0,-83-7 0 0 0,-48 0 0 0 0,2-1 0 0 0,16-10 0 0 0,49-20 0 0 0,81-18 0 0 0,101-17 0 0 0,118-12 0 0 0,134-26 0 0 0,180-40 0 0 0,210-37 0 0 0,203-32 0 0 0,166-23 0 0 0,38 0 0 0 0,-59 20 0 0 0,-140 32 0 0 0,-157 23 0 0 0,-148 23 0 0 0,-132 20 0 0 0,-129 24 0 0 0,-122 19 0 0 0,-81 24 0 0 0,-100 39 0 0 0,-86 16 0 0 0,-71-8 0 0 0,-70-19 0 0 0,-65-20 0 0 0,-20-18 0 0 0,15-18 0 0 0,44-17 0 0 0,88-10 0 0 0,116-8 0 0 0,103 1 0 0 0,89 4 0 0 0,73 6 0 0 0,50 0 0 0 0,33-2 0 0 0,26-3 0 0 0,9 2 0 0 0,-5-1 0 0 0,-6-2 0 0 0,-8-3 0 0 0,-13 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13:50:13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19039 12642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1T20:20:14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16145 11735 16383 0 0,'5'0'0'0'0,"8"0"0"0"0,8 0 0 0 0,5 0 0 0 0,4 0 0 0 0,2 0 0 0 0,2 0 0 0 0,6 0 0 0 0,8 0 0 0 0,1 0 0 0 0,-2 0 0 0 0,-4 0 0 0 0,-3 0 0 0 0,-3 0 0 0 0,-2 0 0 0 0,-1 0 0 0 0,4 0 0 0 0,8 0 0 0 0,1 0 0 0 0,-2 0 0 0 0,-2 0 0 0 0,-4 0 0 0 0,-2 0 0 0 0,-2 0 0 0 0,-2 0 0 0 0,6 0 0 0 0,1 0 0 0 0,0 0 0 0 0,-2 0 0 0 0,-1 0 0 0 0,-2 0 0 0 0,-1 0 0 0 0,0 0 0 0 0,4 0 0 0 0,8 0 0 0 0,13 0 0 0 0,2 0 0 0 0,-5 0 0 0 0,1 0 0 0 0,1 0 0 0 0,-3 0 0 0 0,-6 0 0 0 0,-5 0 0 0 0,-5 0 0 0 0,-3 0 0 0 0,-2 0 0 0 0,-2 0 0 0 0,6 0 0 0 0,7 0 0 0 0,2 0 0 0 0,-2 0 0 0 0,-3 0 0 0 0,-2 0 0 0 0,-3 0 0 0 0,3 0 0 0 0,7 0 0 0 0,0 0 0 0 0,10-11 0 0 0,0-4 0 0 0,2 1 0 0 0,3 2 0 0 0,-5 4 0 0 0,-5 3 0 0 0,-7 2 0 0 0,-5 2 0 0 0,-4 1 0 0 0,4 1 0 0 0,6-1 0 0 0,6 1 0 0 0,11 0 0 0 0,7-1 0 0 0,-4 0 0 0 0,-7 0 0 0 0,-8 0 0 0 0,-1 0 0 0 0,2 0 0 0 0,3 0 0 0 0,-2 0 0 0 0,-4 0 0 0 0,-5 0 0 0 0,-5 0 0 0 0,-2 0 0 0 0,-3 0 0 0 0,-1 0 0 0 0,5 0 0 0 0,7 0 0 0 0,2 0 0 0 0,-2 0 0 0 0,-3 0 0 0 0,-2 0 0 0 0,-3 0 0 0 0,-2 0 0 0 0,-2 6 0 0 0,-17 13 0 0 0,-17 3 0 0 0,-20-2 0 0 0,-11-5 0 0 0,-7-4 0 0 0,-2-5 0 0 0,1 3 0 0 0,1 0 0 0 0,1-2 0 0 0,-3 3 0 0 0,-7 1 0 0 0,-11-2 0 0 0,-2 3 0 0 0,4-1 0 0 0,0-1 0 0 0,0-4 0 0 0,-3-1 0 0 0,3-3 0 0 0,6-1 0 0 0,6-1 0 0 0,5 0 0 0 0,4-1 0 0 0,2 1 0 0 0,2-1 0 0 0,0 1 0 0 0,0 0 0 0 0,-6 0 0 0 0,-2 0 0 0 0,1-1 0 0 0,0 2 0 0 0,2-1 0 0 0,2 0 0 0 0,-6 0 0 0 0,-11 0 0 0 0,-3 0 0 0 0,2 0 0 0 0,5 0 0 0 0,4 0 0 0 0,-1 0 0 0 0,2 0 0 0 0,1 0 0 0 0,4 0 0 0 0,2 0 0 0 0,-5 0 0 0 0,0 0 0 0 0,-4 0 0 0 0,-7 0 0 0 0,1 0 0 0 0,-3 0 0 0 0,-9 0 0 0 0,-10 0 0 0 0,1 0 0 0 0,8 0 0 0 0,8 0 0 0 0,4 0 0 0 0,-2 0 0 0 0,3 0 0 0 0,5 0 0 0 0,4 0 0 0 0,4 0 0 0 0,-3 0 0 0 0,-5 0 0 0 0,-1 0 0 0 0,1 0 0 0 0,4 0 0 0 0,4 0 0 0 0,1 0 0 0 0,-3 0 0 0 0,-7 0 0 0 0,0 0 0 0 0,-4 0 0 0 0,-4 0 0 0 0,-5 0 0 0 0,-8 0 0 0 0,1 0 0 0 0,7 0 0 0 0,8 0 0 0 0,1 0 0 0 0,-1 0 0 0 0,-4 0 0 0 0,3 0 0 0 0,4 0 0 0 0,5 0 0 0 0,-2 0 0 0 0,-3 0 0 0 0,0 0 0 0 0,4 0 0 0 0,2 0 0 0 0,-1 0 0 0 0,-5 0 0 0 0,0 0 0 0 0,3 0 0 0 0,-8 0 0 0 0,-5 0 0 0 0,1 0 0 0 0,5 0 0 0 0,6 0 0 0 0,5 0 0 0 0,4 0 0 0 0,-2 0 0 0 0,-1 0 0 0 0,2 0 0 0 0,7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binutils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Instrumentation-Options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translation_phas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Optimize-Option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BR09unfgchnggx7IJuSU57mxjMhrSaq" TargetMode="External"/><Relationship Id="rId2" Type="http://schemas.openxmlformats.org/officeDocument/2006/relationships/hyperlink" Target="https://gcc.gnu.org/online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llman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GNU </a:t>
            </a:r>
            <a:r>
              <a:rPr lang="ru-RU" err="1">
                <a:cs typeface="Calibri Light"/>
              </a:rPr>
              <a:t>toolchain</a:t>
            </a:r>
            <a:endParaRPr lang="ru-RU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cs typeface="Calibri"/>
              </a:rPr>
              <a:t>Как скомпилировать вашу программу</a:t>
            </a:r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68055D-563B-57D0-125C-6E94B3E07C1D}"/>
              </a:ext>
            </a:extLst>
          </p:cNvPr>
          <p:cNvSpPr/>
          <p:nvPr/>
        </p:nvSpPr>
        <p:spPr>
          <a:xfrm>
            <a:off x="881062" y="511968"/>
            <a:ext cx="10441782" cy="58340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43690-0C25-9F7B-1179-82FAB81BF6DC}"/>
              </a:ext>
            </a:extLst>
          </p:cNvPr>
          <p:cNvSpPr txBox="1"/>
          <p:nvPr/>
        </p:nvSpPr>
        <p:spPr>
          <a:xfrm>
            <a:off x="8386947" y="4465617"/>
            <a:ext cx="1818409" cy="85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4913A-0976-3FB9-060A-61F64AA493D4}"/>
              </a:ext>
            </a:extLst>
          </p:cNvPr>
          <p:cNvSpPr txBox="1"/>
          <p:nvPr/>
        </p:nvSpPr>
        <p:spPr>
          <a:xfrm>
            <a:off x="8485909" y="5034642"/>
            <a:ext cx="190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Семён Зернов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E61ED-5D46-87EE-BED7-17EBEE2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91CC5-42C7-A802-B89D-D9C19E78A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err="1">
                <a:cs typeface="Calibri"/>
              </a:rPr>
              <a:t>gcc</a:t>
            </a:r>
            <a:r>
              <a:rPr lang="ru-RU" dirty="0">
                <a:cs typeface="Calibri"/>
              </a:rPr>
              <a:t> — компилятор (программа-драйвер, на самом деле компилятор называется cc1)</a:t>
            </a:r>
          </a:p>
          <a:p>
            <a:r>
              <a:rPr lang="ru-RU" dirty="0" err="1">
                <a:cs typeface="Calibri"/>
              </a:rPr>
              <a:t>make</a:t>
            </a:r>
            <a:r>
              <a:rPr lang="ru-RU" dirty="0">
                <a:cs typeface="Calibri"/>
              </a:rPr>
              <a:t> — система сборки</a:t>
            </a:r>
          </a:p>
          <a:p>
            <a:r>
              <a:rPr lang="ru-RU" dirty="0">
                <a:cs typeface="Calibri"/>
              </a:rPr>
              <a:t>GAS — ассемблер</a:t>
            </a:r>
          </a:p>
          <a:p>
            <a:r>
              <a:rPr lang="ru-RU" err="1">
                <a:cs typeface="Calibri"/>
              </a:rPr>
              <a:t>ld</a:t>
            </a:r>
            <a:r>
              <a:rPr lang="ru-RU" dirty="0">
                <a:cs typeface="Calibri"/>
              </a:rPr>
              <a:t> — линкер</a:t>
            </a:r>
          </a:p>
          <a:p>
            <a:r>
              <a:rPr lang="ru-RU" dirty="0" err="1">
                <a:cs typeface="Calibri"/>
              </a:rPr>
              <a:t>gdb</a:t>
            </a:r>
            <a:r>
              <a:rPr lang="ru-RU" dirty="0">
                <a:cs typeface="Calibri"/>
              </a:rPr>
              <a:t> — отладчик</a:t>
            </a:r>
          </a:p>
          <a:p>
            <a:r>
              <a:rPr lang="ru-RU" dirty="0" err="1">
                <a:cs typeface="Calibri"/>
              </a:rPr>
              <a:t>perf</a:t>
            </a:r>
            <a:r>
              <a:rPr lang="ru-RU" dirty="0">
                <a:cs typeface="Calibri"/>
              </a:rPr>
              <a:t> — анализатор производительности</a:t>
            </a:r>
          </a:p>
          <a:p>
            <a:r>
              <a:rPr lang="ru-RU" dirty="0" err="1">
                <a:cs typeface="Calibri"/>
              </a:rPr>
              <a:t>objdump</a:t>
            </a:r>
            <a:r>
              <a:rPr lang="ru-RU" dirty="0">
                <a:cs typeface="Calibri"/>
              </a:rPr>
              <a:t> — парсер объектных файлов</a:t>
            </a:r>
          </a:p>
          <a:p>
            <a:r>
              <a:rPr lang="ru-RU" dirty="0">
                <a:cs typeface="Calibri"/>
              </a:rPr>
              <a:t>...</a:t>
            </a:r>
          </a:p>
        </p:txBody>
      </p:sp>
      <p:pic>
        <p:nvPicPr>
          <p:cNvPr id="4" name="Рисунок 4" descr="Изображение выглядит как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52E52EB7-B971-7BE6-0841-C7ECFF1D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85" y="2549587"/>
            <a:ext cx="4508680" cy="2769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AC353-5A01-70C0-63EF-411A71131BB6}"/>
              </a:ext>
            </a:extLst>
          </p:cNvPr>
          <p:cNvSpPr txBox="1"/>
          <p:nvPr/>
        </p:nvSpPr>
        <p:spPr>
          <a:xfrm>
            <a:off x="9117542" y="5326062"/>
            <a:ext cx="224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GNU Binutils</a:t>
            </a:r>
            <a:endParaRPr lang="ru-RU" dirty="0" err="1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311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85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2419047" y="3282346"/>
            <a:ext cx="1306285" cy="13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2D716-9F14-9F6F-00CF-5FDBB6CB40C1}"/>
              </a:ext>
            </a:extLst>
          </p:cNvPr>
          <p:cNvSpPr txBox="1"/>
          <p:nvPr/>
        </p:nvSpPr>
        <p:spPr>
          <a:xfrm>
            <a:off x="2417582" y="4577891"/>
            <a:ext cx="3299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cs typeface="Calibri"/>
              </a:rPr>
              <a:t>$ </a:t>
            </a:r>
            <a:r>
              <a:rPr lang="ru-RU" i="1" err="1">
                <a:cs typeface="Calibri"/>
              </a:rPr>
              <a:t>gcc</a:t>
            </a:r>
            <a:r>
              <a:rPr lang="ru-RU" i="1" dirty="0">
                <a:cs typeface="Calibri"/>
              </a:rPr>
              <a:t> --</a:t>
            </a:r>
            <a:r>
              <a:rPr lang="ru-RU" i="1" err="1">
                <a:cs typeface="Calibri"/>
              </a:rPr>
              <a:t>verbose</a:t>
            </a:r>
            <a:r>
              <a:rPr lang="ru-RU" i="1" dirty="0">
                <a:cs typeface="Calibri"/>
              </a:rPr>
              <a:t> </a:t>
            </a:r>
            <a:r>
              <a:rPr lang="ru-RU" i="1" err="1">
                <a:cs typeface="Calibri"/>
              </a:rPr>
              <a:t>fact.c</a:t>
            </a:r>
            <a:endParaRPr lang="ru-RU" i="1" err="1"/>
          </a:p>
        </p:txBody>
      </p:sp>
    </p:spTree>
    <p:extLst>
      <p:ext uri="{BB962C8B-B14F-4D97-AF65-F5344CB8AC3E}">
        <p14:creationId xmlns:p14="http://schemas.microsoft.com/office/powerpoint/2010/main" val="36434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dirty="0" err="1">
                <a:cs typeface="Calibri" panose="020F0502020204030204"/>
              </a:rPr>
              <a:t>toolchain</a:t>
            </a:r>
            <a:endParaRPr lang="ru-RU" dirty="0" err="1"/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81095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4561273" y="3311101"/>
            <a:ext cx="1335040" cy="1271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1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14D43-AF81-E950-4268-B20464B5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Что я такое?</a:t>
            </a:r>
            <a:endParaRPr lang="ru-RU" dirty="0"/>
          </a:p>
        </p:txBody>
      </p:sp>
      <p:pic>
        <p:nvPicPr>
          <p:cNvPr id="3" name="Рисунок 3" descr="Изображение выглядит как дерево, челове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EB4F2E3-BA0E-6591-58F1-D6AD788B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25" y="67827"/>
            <a:ext cx="4781797" cy="202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C7213-ED48-0951-2CF4-0E922454A82A}"/>
              </a:ext>
            </a:extLst>
          </p:cNvPr>
          <p:cNvSpPr txBox="1"/>
          <p:nvPr/>
        </p:nvSpPr>
        <p:spPr>
          <a:xfrm>
            <a:off x="841985" y="1712459"/>
            <a:ext cx="4519865" cy="923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Компилятор — программа, переводящая программу, написанную на языке высокого уровня в набор машинных инструкций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BABA3-6971-4812-52F7-834A2EFB12E1}"/>
              </a:ext>
            </a:extLst>
          </p:cNvPr>
          <p:cNvSpPr txBox="1"/>
          <p:nvPr/>
        </p:nvSpPr>
        <p:spPr>
          <a:xfrm>
            <a:off x="10225149" y="5935188"/>
            <a:ext cx="1115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Sanitizers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7D4BBD8-7CCA-2EC0-BFCA-EF7D078BCC02}"/>
              </a:ext>
            </a:extLst>
          </p:cNvPr>
          <p:cNvGrpSpPr/>
          <p:nvPr/>
        </p:nvGrpSpPr>
        <p:grpSpPr>
          <a:xfrm>
            <a:off x="3210295" y="2422071"/>
            <a:ext cx="7220200" cy="3945458"/>
            <a:chOff x="3210295" y="2422071"/>
            <a:chExt cx="7220200" cy="3945458"/>
          </a:xfrm>
        </p:grpSpPr>
        <p:pic>
          <p:nvPicPr>
            <p:cNvPr id="10" name="Рисунок 10" descr="Изображение выглядит как текст, рептилия, динозавр&#10;&#10;Автоматически созданное описание">
              <a:extLst>
                <a:ext uri="{FF2B5EF4-FFF2-40B4-BE49-F238E27FC236}">
                  <a16:creationId xmlns:a16="http://schemas.microsoft.com/office/drawing/2014/main" id="{96474414-B4B9-3754-F0E1-B7FC2F1A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0295" y="3192104"/>
              <a:ext cx="5563588" cy="3175425"/>
            </a:xfrm>
            <a:prstGeom prst="rect">
              <a:avLst/>
            </a:prstGeom>
          </p:spPr>
        </p:pic>
        <p:sp>
          <p:nvSpPr>
            <p:cNvPr id="11" name="Пузырек для мыслей: облако 10">
              <a:extLst>
                <a:ext uri="{FF2B5EF4-FFF2-40B4-BE49-F238E27FC236}">
                  <a16:creationId xmlns:a16="http://schemas.microsoft.com/office/drawing/2014/main" id="{44C630E5-3B74-09DA-B5E1-4E3CF60CE2DC}"/>
                </a:ext>
              </a:extLst>
            </p:cNvPr>
            <p:cNvSpPr/>
            <p:nvPr/>
          </p:nvSpPr>
          <p:spPr>
            <a:xfrm>
              <a:off x="7748651" y="2422071"/>
              <a:ext cx="2681844" cy="1197428"/>
            </a:xfrm>
            <a:prstGeom prst="cloudCallout">
              <a:avLst/>
            </a:prstGeom>
            <a:solidFill>
              <a:srgbClr val="BF3B3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i="1" dirty="0">
                  <a:solidFill>
                    <a:schemeClr val="tx1"/>
                  </a:solidFill>
                  <a:cs typeface="Calibri"/>
                </a:rPr>
                <a:t>Я могу гораздо больше...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5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14D43-AF81-E950-4268-B20464B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85756" cy="1345355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Примитивнейшая схема компилятора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56F266-DFB1-E5BD-36BC-3989856E2BA3}"/>
              </a:ext>
            </a:extLst>
          </p:cNvPr>
          <p:cNvSpPr/>
          <p:nvPr/>
        </p:nvSpPr>
        <p:spPr>
          <a:xfrm>
            <a:off x="979714" y="3686298"/>
            <a:ext cx="4552207" cy="2147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err="1">
                <a:solidFill>
                  <a:schemeClr val="tx1"/>
                </a:solidFill>
                <a:cs typeface="Calibri"/>
              </a:rPr>
              <a:t>Frontend</a:t>
            </a:r>
            <a:endParaRPr lang="ru-RU" sz="3600">
              <a:solidFill>
                <a:schemeClr val="tx1"/>
              </a:solidFill>
              <a:cs typeface="Calibri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795731C-DF67-C840-1FAE-572A68CEE112}"/>
              </a:ext>
            </a:extLst>
          </p:cNvPr>
          <p:cNvSpPr/>
          <p:nvPr/>
        </p:nvSpPr>
        <p:spPr>
          <a:xfrm>
            <a:off x="5759531" y="3428999"/>
            <a:ext cx="5462648" cy="2671947"/>
          </a:xfrm>
          <a:prstGeom prst="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600" dirty="0" err="1">
                <a:solidFill>
                  <a:schemeClr val="tx1"/>
                </a:solidFill>
                <a:cs typeface="Calibri"/>
              </a:rPr>
              <a:t>MiddleEnd</a:t>
            </a:r>
            <a:r>
              <a:rPr lang="ru-RU" sz="3600" dirty="0">
                <a:solidFill>
                  <a:schemeClr val="tx1"/>
                </a:solidFill>
                <a:cs typeface="Calibri"/>
              </a:rPr>
              <a:t>/</a:t>
            </a:r>
            <a:r>
              <a:rPr lang="ru-RU" sz="3600" dirty="0" err="1">
                <a:solidFill>
                  <a:schemeClr val="tx1"/>
                </a:solidFill>
                <a:cs typeface="Calibri"/>
              </a:rPr>
              <a:t>Backend</a:t>
            </a:r>
            <a:endParaRPr lang="ru-RU" sz="36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0" name="Рисунок 40" descr="Изображение выглядит как в помещении, размытие&#10;&#10;Автоматически созданное описание">
            <a:extLst>
              <a:ext uri="{FF2B5EF4-FFF2-40B4-BE49-F238E27FC236}">
                <a16:creationId xmlns:a16="http://schemas.microsoft.com/office/drawing/2014/main" id="{0407A767-3B86-5FE9-60F8-1CB47DEA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7" y="561904"/>
            <a:ext cx="4277096" cy="26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CBA1D-F443-5F3B-D47E-7E498513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Компилятор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3EC35-EA87-9A70-D5F7-8847CECFD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882" y="1681163"/>
            <a:ext cx="5169693" cy="40719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err="1">
                <a:cs typeface="Calibri"/>
              </a:rPr>
              <a:t>Frontend</a:t>
            </a:r>
            <a:endParaRPr lang="ru-RU">
              <a:cs typeface="Calibri"/>
            </a:endParaRPr>
          </a:p>
        </p:txBody>
      </p:sp>
      <p:pic>
        <p:nvPicPr>
          <p:cNvPr id="7" name="Рисунок 7" descr="Изображение выглядит как текст, книг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58B0BE1-0925-5EDF-B0EC-818281A226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9394" y="2028826"/>
            <a:ext cx="2765202" cy="4160837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8FD6190B-9A2F-9905-045E-59AB1239D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3607" y="1681163"/>
            <a:ext cx="5349875" cy="40719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err="1">
                <a:cs typeface="Calibri"/>
              </a:rPr>
              <a:t>MiddleEnd</a:t>
            </a:r>
            <a:r>
              <a:rPr lang="ru-RU" dirty="0">
                <a:cs typeface="Calibri"/>
              </a:rPr>
              <a:t>/</a:t>
            </a:r>
            <a:r>
              <a:rPr lang="ru-RU" err="1">
                <a:cs typeface="Calibri"/>
              </a:rPr>
              <a:t>Backend</a:t>
            </a:r>
            <a:endParaRPr lang="ru-RU">
              <a:cs typeface="Calibri"/>
            </a:endParaRPr>
          </a:p>
        </p:txBody>
      </p:sp>
      <p:pic>
        <p:nvPicPr>
          <p:cNvPr id="8" name="Рисунок 8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01E9667F-C6F7-F799-71EB-6352D134B6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08231" y="2088357"/>
            <a:ext cx="3120628" cy="4160837"/>
          </a:xfrm>
        </p:spPr>
      </p:pic>
    </p:spTree>
    <p:extLst>
      <p:ext uri="{BB962C8B-B14F-4D97-AF65-F5344CB8AC3E}">
        <p14:creationId xmlns:p14="http://schemas.microsoft.com/office/powerpoint/2010/main" val="147250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1B734-332F-514A-D22A-8927F2A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Frontend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2953A-96EC-999D-38F0-CCB16FBE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74E66D-0AEC-533D-535A-B405C19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2" y="1266511"/>
            <a:ext cx="10291761" cy="538463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33EC39-BC05-B74A-6725-BFCA08D5CB00}"/>
              </a:ext>
            </a:extLst>
          </p:cNvPr>
          <p:cNvSpPr/>
          <p:nvPr/>
        </p:nvSpPr>
        <p:spPr>
          <a:xfrm>
            <a:off x="4866679" y="6087069"/>
            <a:ext cx="2178843" cy="63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40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95F60-ACFA-72D0-5E89-C1803108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Лексер</a:t>
            </a:r>
            <a:endParaRPr lang="ru-RU" dirty="0" err="1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DF03AC3-C318-7E68-EE06-B37B640E5751}"/>
              </a:ext>
            </a:extLst>
          </p:cNvPr>
          <p:cNvSpPr/>
          <p:nvPr/>
        </p:nvSpPr>
        <p:spPr>
          <a:xfrm>
            <a:off x="6768040" y="621771"/>
            <a:ext cx="4011083" cy="252941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800" err="1">
                <a:solidFill>
                  <a:schemeClr val="tx1"/>
                </a:solidFill>
                <a:cs typeface="Calibri"/>
              </a:rPr>
              <a:t>main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(</a:t>
            </a:r>
            <a:endParaRPr lang="ru-RU" sz="28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//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hello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) { </a:t>
            </a:r>
          </a:p>
          <a:p>
            <a:pPr algn="ctr"/>
            <a:r>
              <a:rPr lang="ru-RU" sz="2800" dirty="0" err="1">
                <a:solidFill>
                  <a:schemeClr val="tx1"/>
                </a:solidFill>
                <a:cs typeface="Calibri"/>
              </a:rPr>
              <a:t>return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0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  <a:cs typeface="Calibri"/>
              </a:rPr>
              <a:t>; }</a:t>
            </a:r>
            <a:endParaRPr lang="ru-RU" sz="280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12F2516-ED3B-C664-36DF-33389A868B9C}"/>
              </a:ext>
            </a:extLst>
          </p:cNvPr>
          <p:cNvSpPr/>
          <p:nvPr/>
        </p:nvSpPr>
        <p:spPr>
          <a:xfrm rot="5400000">
            <a:off x="7949834" y="3546310"/>
            <a:ext cx="2582333" cy="2040795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Лексер</a:t>
            </a:r>
            <a:endParaRPr lang="ru-RU" dirty="0" err="1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DA704496-C973-598D-B2CE-4082091F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10104"/>
              </p:ext>
            </p:extLst>
          </p:nvPr>
        </p:nvGraphicFramePr>
        <p:xfrm>
          <a:off x="3747346" y="6172792"/>
          <a:ext cx="81686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627">
                  <a:extLst>
                    <a:ext uri="{9D8B030D-6E8A-4147-A177-3AD203B41FA5}">
                      <a16:colId xmlns:a16="http://schemas.microsoft.com/office/drawing/2014/main" val="308625016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2606988065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437913131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660154659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2514087549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54516504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448319447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157117316"/>
                    </a:ext>
                  </a:extLst>
                </a:gridCol>
                <a:gridCol w="907627">
                  <a:extLst>
                    <a:ext uri="{9D8B030D-6E8A-4147-A177-3AD203B41FA5}">
                      <a16:colId xmlns:a16="http://schemas.microsoft.com/office/drawing/2014/main" val="3711922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int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BF3B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main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(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)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err="1">
                          <a:solidFill>
                            <a:schemeClr val="bg1"/>
                          </a:solidFill>
                        </a:rPr>
                        <a:t>return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68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6C2BA3-EF91-2E53-23CE-21C9B0716373}"/>
              </a:ext>
            </a:extLst>
          </p:cNvPr>
          <p:cNvSpPr txBox="1"/>
          <p:nvPr/>
        </p:nvSpPr>
        <p:spPr>
          <a:xfrm>
            <a:off x="836082" y="1711853"/>
            <a:ext cx="562504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 panose="020F0502020204030204"/>
              </a:rPr>
              <a:t>Преобразует программу в  последовательность лексем (</a:t>
            </a:r>
            <a:r>
              <a:rPr lang="ru-RU" dirty="0" err="1">
                <a:cs typeface="Calibri" panose="020F0502020204030204"/>
              </a:rPr>
              <a:t>tokens</a:t>
            </a:r>
            <a:r>
              <a:rPr lang="ru-RU" dirty="0">
                <a:cs typeface="Calibri" panose="020F0502020204030204"/>
              </a:rPr>
              <a:t>). Производит лексический анализ — проверка свойств регулярных языков с помощью ДКА.</a:t>
            </a:r>
            <a:endParaRPr lang="ru-RU" dirty="0"/>
          </a:p>
          <a:p>
            <a:r>
              <a:rPr lang="ru-RU" dirty="0">
                <a:cs typeface="Calibri" panose="020F0502020204030204"/>
              </a:rPr>
              <a:t>Типичная ошибка: $ в имени переменной.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Генерация </a:t>
            </a:r>
            <a:r>
              <a:rPr lang="ru-RU" dirty="0" err="1">
                <a:cs typeface="Calibri" panose="020F0502020204030204"/>
              </a:rPr>
              <a:t>preprocessing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tokens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Дальше включается препроцессор (подстановка </a:t>
            </a:r>
            <a:r>
              <a:rPr lang="ru-RU" dirty="0" err="1">
                <a:cs typeface="Calibri" panose="020F0502020204030204"/>
              </a:rPr>
              <a:t>include-ов</a:t>
            </a:r>
            <a:r>
              <a:rPr lang="ru-RU" dirty="0">
                <a:cs typeface="Calibri" panose="020F0502020204030204"/>
              </a:rPr>
              <a:t>, </a:t>
            </a:r>
            <a:r>
              <a:rPr lang="ru-RU" dirty="0" err="1">
                <a:cs typeface="Calibri" panose="020F0502020204030204"/>
              </a:rPr>
              <a:t>расскрытие</a:t>
            </a:r>
            <a:r>
              <a:rPr lang="ru-RU" dirty="0">
                <a:cs typeface="Calibri" panose="020F0502020204030204"/>
              </a:rPr>
              <a:t> макросов)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Calibri" panose="020F0502020204030204"/>
              </a:rPr>
              <a:t>Повторяем, пока не останется нераскрытых макросов</a:t>
            </a:r>
          </a:p>
          <a:p>
            <a:r>
              <a:rPr lang="ru-RU" dirty="0">
                <a:cs typeface="Calibri" panose="020F0502020204030204"/>
              </a:rPr>
              <a:t>Результат работы </a:t>
            </a:r>
            <a:r>
              <a:rPr lang="ru-RU" dirty="0" err="1">
                <a:cs typeface="Calibri" panose="020F0502020204030204"/>
              </a:rPr>
              <a:t>лексера</a:t>
            </a:r>
            <a:r>
              <a:rPr lang="ru-RU" dirty="0">
                <a:cs typeface="Calibri" panose="020F0502020204030204"/>
              </a:rPr>
              <a:t>: чистые лексемы (или ошибка, при лексических ошибках)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978CD-C010-3D78-E5DA-48FE72FC1E58}"/>
              </a:ext>
            </a:extLst>
          </p:cNvPr>
          <p:cNvSpPr txBox="1"/>
          <p:nvPr/>
        </p:nvSpPr>
        <p:spPr>
          <a:xfrm>
            <a:off x="836083" y="6148916"/>
            <a:ext cx="2751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See</a:t>
            </a:r>
            <a:r>
              <a:rPr lang="ru-RU" dirty="0">
                <a:cs typeface="Calibri"/>
              </a:rPr>
              <a:t>: </a:t>
            </a:r>
            <a:r>
              <a:rPr lang="ru-RU" dirty="0">
                <a:cs typeface="Calibri"/>
                <a:hlinkClick r:id="rId2"/>
              </a:rPr>
              <a:t>C++ Translation Phases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5506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30001-F950-72E1-740A-BA7C0080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Синтаксический и семантический анализ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6B511-8ED2-62F4-0C8B-3500E623B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74" y="1645045"/>
            <a:ext cx="10735913" cy="84095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Парсер производит </a:t>
            </a:r>
            <a:r>
              <a:rPr lang="ru-RU" i="1" u="sng" dirty="0">
                <a:cs typeface="Calibri"/>
              </a:rPr>
              <a:t>синтаксический анализ</a:t>
            </a:r>
            <a:r>
              <a:rPr lang="ru-RU" dirty="0">
                <a:cs typeface="Calibri"/>
              </a:rPr>
              <a:t> (проверка свойств контекстно-свободных грамматик с помощью рекурсивного спуска)</a:t>
            </a:r>
          </a:p>
          <a:p>
            <a:endParaRPr lang="ru-RU" dirty="0">
              <a:cs typeface="Calibri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D6D7C3-19C9-5DDC-87E2-DDC67BBBD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080" y="2840360"/>
            <a:ext cx="6482473" cy="1171276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400" dirty="0">
                <a:cs typeface="Calibri"/>
              </a:rPr>
              <a:t>Модуль </a:t>
            </a:r>
            <a:r>
              <a:rPr lang="ru-RU" sz="2400" i="1" u="sng" dirty="0">
                <a:cs typeface="Calibri"/>
              </a:rPr>
              <a:t>семантического анализа</a:t>
            </a:r>
            <a:r>
              <a:rPr lang="ru-RU" sz="2400" dirty="0">
                <a:cs typeface="Calibri" panose="020F0502020204030204"/>
              </a:rPr>
              <a:t>: проверка свойств контекстно-зависимых грамматик, самая</a:t>
            </a:r>
            <a:r>
              <a:rPr lang="ru-RU" dirty="0">
                <a:cs typeface="Calibri" panose="020F0502020204030204"/>
              </a:rPr>
              <a:t> сложная часть</a:t>
            </a:r>
          </a:p>
        </p:txBody>
      </p:sp>
      <p:pic>
        <p:nvPicPr>
          <p:cNvPr id="5" name="Рисунок 5" descr="Изображение выглядит как человек, прием пищи, питьевой&#10;&#10;Автоматически созданное описание">
            <a:extLst>
              <a:ext uri="{FF2B5EF4-FFF2-40B4-BE49-F238E27FC236}">
                <a16:creationId xmlns:a16="http://schemas.microsoft.com/office/drawing/2014/main" id="{80FD54A7-9DEC-15FF-88F7-A1C2AB4D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51" y="2556169"/>
            <a:ext cx="5160579" cy="386615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A8A7DD3-61BA-25CE-5E86-025B5674AC10}"/>
              </a:ext>
            </a:extLst>
          </p:cNvPr>
          <p:cNvSpPr/>
          <p:nvPr/>
        </p:nvSpPr>
        <p:spPr>
          <a:xfrm>
            <a:off x="145967" y="4104407"/>
            <a:ext cx="2988623" cy="14250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Синтаксическая ошибка:</a:t>
            </a:r>
          </a:p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((()())() - незакрытая скобка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EBFFBB3-CE91-9498-24C8-428F54E93229}"/>
              </a:ext>
            </a:extLst>
          </p:cNvPr>
          <p:cNvSpPr/>
          <p:nvPr/>
        </p:nvSpPr>
        <p:spPr>
          <a:xfrm>
            <a:off x="3391889" y="4104409"/>
            <a:ext cx="2988623" cy="14250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cs typeface="Calibri"/>
              </a:rPr>
              <a:t>Семантическая ошибка:</a:t>
            </a:r>
          </a:p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foo</a:t>
            </a:r>
            <a:r>
              <a:rPr lang="ru-RU" dirty="0">
                <a:solidFill>
                  <a:schemeClr val="tx1"/>
                </a:solidFill>
                <a:cs typeface="Calibri"/>
              </a:rPr>
              <a:t>(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a, </a:t>
            </a:r>
            <a:r>
              <a:rPr lang="ru-RU" dirty="0" err="1">
                <a:solidFill>
                  <a:schemeClr val="tx1"/>
                </a:solidFill>
                <a:cs typeface="Calibri"/>
              </a:rPr>
              <a:t>int</a:t>
            </a:r>
            <a:r>
              <a:rPr lang="ru-RU" dirty="0">
                <a:solidFill>
                  <a:schemeClr val="tx1"/>
                </a:solidFill>
                <a:cs typeface="Calibri"/>
              </a:rPr>
              <a:t> b);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 err="1">
                <a:solidFill>
                  <a:schemeClr val="tx1"/>
                </a:solidFill>
                <a:cs typeface="Calibri"/>
              </a:rPr>
              <a:t>foo</a:t>
            </a:r>
            <a:r>
              <a:rPr lang="ru-RU" dirty="0">
                <a:solidFill>
                  <a:schemeClr val="tx1"/>
                </a:solidFill>
                <a:cs typeface="Calibri"/>
              </a:rPr>
              <a:t>(5); 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cs typeface="Calibri"/>
              </a:rPr>
              <a:t>несовпадение аргументов функции при вызове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FB3BD-2F2A-0BE8-C7B5-CAC0145D9037}"/>
              </a:ext>
            </a:extLst>
          </p:cNvPr>
          <p:cNvSpPr txBox="1"/>
          <p:nvPr/>
        </p:nvSpPr>
        <p:spPr>
          <a:xfrm>
            <a:off x="150916" y="5846123"/>
            <a:ext cx="609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cs typeface="Calibri"/>
              </a:rPr>
              <a:t>Во время работы парсер и семантический анализатор вызывают друг друга</a:t>
            </a:r>
          </a:p>
        </p:txBody>
      </p:sp>
    </p:spTree>
    <p:extLst>
      <p:ext uri="{BB962C8B-B14F-4D97-AF65-F5344CB8AC3E}">
        <p14:creationId xmlns:p14="http://schemas.microsoft.com/office/powerpoint/2010/main" val="346038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dirty="0" err="1">
                <a:cs typeface="Calibri" panose="020F0502020204030204"/>
              </a:rPr>
              <a:t>toolchain</a:t>
            </a:r>
            <a:endParaRPr lang="ru-RU" sz="4000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90115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1B734-332F-514A-D22A-8927F2A0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Frontend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2953A-96EC-999D-38F0-CCB16FBE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74E66D-0AEC-533D-535A-B405C192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2" y="1266511"/>
            <a:ext cx="10291761" cy="538463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33EC39-BC05-B74A-6725-BFCA08D5CB00}"/>
              </a:ext>
            </a:extLst>
          </p:cNvPr>
          <p:cNvSpPr/>
          <p:nvPr/>
        </p:nvSpPr>
        <p:spPr>
          <a:xfrm>
            <a:off x="4866679" y="6087069"/>
            <a:ext cx="2178843" cy="63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89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0DB00-5AA4-CFFD-50D8-B2D768A0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AST</a:t>
            </a:r>
            <a:endParaRPr lang="ru-RU" dirty="0"/>
          </a:p>
        </p:txBody>
      </p:sp>
      <p:pic>
        <p:nvPicPr>
          <p:cNvPr id="5" name="Рисунок 5" descr="Изображение выглядит как человек, в помещении, близко, смотрящий&#10;&#10;Автоматически созданное описание">
            <a:extLst>
              <a:ext uri="{FF2B5EF4-FFF2-40B4-BE49-F238E27FC236}">
                <a16:creationId xmlns:a16="http://schemas.microsoft.com/office/drawing/2014/main" id="{7CF40EC5-482C-FE2C-E3B4-E9A473C96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920" y="1703915"/>
            <a:ext cx="6807200" cy="5071005"/>
          </a:xfrm>
        </p:spPr>
      </p:pic>
      <p:sp>
        <p:nvSpPr>
          <p:cNvPr id="4" name="Пузырек для мыслей: облако 3" descr="&#10;">
            <a:extLst>
              <a:ext uri="{FF2B5EF4-FFF2-40B4-BE49-F238E27FC236}">
                <a16:creationId xmlns:a16="http://schemas.microsoft.com/office/drawing/2014/main" id="{5A4CBF3A-88FF-E40A-1643-0713CFECBD06}"/>
              </a:ext>
            </a:extLst>
          </p:cNvPr>
          <p:cNvSpPr/>
          <p:nvPr/>
        </p:nvSpPr>
        <p:spPr>
          <a:xfrm>
            <a:off x="5991159" y="-4631"/>
            <a:ext cx="5368394" cy="2924967"/>
          </a:xfrm>
          <a:prstGeom prst="cloud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clang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 -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Xclang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 –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ast-dump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endParaRPr lang="ru-RU" sz="2000" b="1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30E261D-AC8C-61CF-94D6-2D1CFFDA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128" y="4089268"/>
            <a:ext cx="3170502" cy="261911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49A959-CBC1-A5FC-0B50-75147D383D24}"/>
              </a:ext>
            </a:extLst>
          </p:cNvPr>
          <p:cNvSpPr/>
          <p:nvPr/>
        </p:nvSpPr>
        <p:spPr>
          <a:xfrm>
            <a:off x="10998398" y="6116835"/>
            <a:ext cx="1071562" cy="66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32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5BAFB-658A-FC04-A100-3BBAE18B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IR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62694-DA2F-8051-5C95-88689A06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В GCC существуют следующие IR:</a:t>
            </a:r>
          </a:p>
          <a:p>
            <a:pPr marL="457200" indent="-457200"/>
            <a:r>
              <a:rPr lang="ru-RU" dirty="0">
                <a:cs typeface="Calibri"/>
              </a:rPr>
              <a:t>GENERIC</a:t>
            </a:r>
          </a:p>
          <a:p>
            <a:pPr marL="457200" indent="-457200"/>
            <a:r>
              <a:rPr lang="ru-RU" dirty="0" err="1">
                <a:cs typeface="Calibri"/>
              </a:rPr>
              <a:t>gimple</a:t>
            </a:r>
            <a:endParaRPr lang="ru-RU" dirty="0">
              <a:cs typeface="Calibri"/>
            </a:endParaRPr>
          </a:p>
          <a:p>
            <a:pPr marL="457200" indent="-457200"/>
            <a:r>
              <a:rPr lang="ru-RU" dirty="0" err="1">
                <a:cs typeface="Calibri"/>
              </a:rPr>
              <a:t>gimple</a:t>
            </a:r>
            <a:r>
              <a:rPr lang="ru-RU" dirty="0">
                <a:cs typeface="Calibri"/>
              </a:rPr>
              <a:t> SSA</a:t>
            </a:r>
          </a:p>
          <a:p>
            <a:pPr marL="457200" indent="-457200"/>
            <a:r>
              <a:rPr lang="ru-RU" dirty="0">
                <a:cs typeface="Calibri"/>
              </a:rPr>
              <a:t>RTL (</a:t>
            </a:r>
            <a:r>
              <a:rPr lang="ru-RU" dirty="0" err="1">
                <a:cs typeface="Calibri"/>
              </a:rPr>
              <a:t>virtual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registers</a:t>
            </a:r>
            <a:r>
              <a:rPr lang="ru-RU" dirty="0">
                <a:cs typeface="Calibri"/>
              </a:rPr>
              <a:t>)</a:t>
            </a:r>
          </a:p>
          <a:p>
            <a:pPr marL="457200" indent="-457200"/>
            <a:r>
              <a:rPr lang="ru-RU" dirty="0">
                <a:cs typeface="Calibri"/>
              </a:rPr>
              <a:t>RTL (</a:t>
            </a:r>
            <a:r>
              <a:rPr lang="ru-RU" dirty="0" err="1">
                <a:cs typeface="Calibri"/>
              </a:rPr>
              <a:t>physical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registers</a:t>
            </a:r>
            <a:r>
              <a:rPr lang="ru-RU" dirty="0">
                <a:cs typeface="Calibri"/>
              </a:rPr>
              <a:t>) </a:t>
            </a:r>
            <a:r>
              <a:rPr lang="ru-RU" sz="1800" dirty="0">
                <a:cs typeface="Calibri"/>
              </a:rPr>
              <a:t>—</a:t>
            </a:r>
            <a:r>
              <a:rPr lang="ru-RU" dirty="0">
                <a:cs typeface="Calibri"/>
              </a:rPr>
              <a:t> после </a:t>
            </a:r>
            <a:r>
              <a:rPr lang="ru-RU" dirty="0" err="1">
                <a:cs typeface="Calibri"/>
              </a:rPr>
              <a:t>regalloc</a:t>
            </a:r>
          </a:p>
          <a:p>
            <a:pPr marL="457200" indent="-457200"/>
            <a:endParaRPr lang="ru-RU" dirty="0"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303352E-AF15-EBC3-E1BD-AF90E1B3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2" y="1083995"/>
            <a:ext cx="5622965" cy="3156114"/>
          </a:xfrm>
          <a:prstGeom prst="rect">
            <a:avLst/>
          </a:prstGeom>
        </p:spPr>
      </p:pic>
      <p:sp>
        <p:nvSpPr>
          <p:cNvPr id="7" name="Облако 6">
            <a:extLst>
              <a:ext uri="{FF2B5EF4-FFF2-40B4-BE49-F238E27FC236}">
                <a16:creationId xmlns:a16="http://schemas.microsoft.com/office/drawing/2014/main" id="{E4DE3162-0C23-C540-93AD-20DE048F5AF7}"/>
              </a:ext>
            </a:extLst>
          </p:cNvPr>
          <p:cNvSpPr/>
          <p:nvPr/>
        </p:nvSpPr>
        <p:spPr>
          <a:xfrm>
            <a:off x="8429625" y="4595812"/>
            <a:ext cx="2931584" cy="1587500"/>
          </a:xfrm>
          <a:prstGeom prst="cloud">
            <a:avLst/>
          </a:prstGeom>
          <a:solidFill>
            <a:srgbClr val="BF3B3B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cs typeface="Calibri"/>
              </a:rPr>
              <a:t>SSA —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static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single</a:t>
            </a:r>
            <a:r>
              <a:rPr lang="ru-RU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000" err="1">
                <a:solidFill>
                  <a:schemeClr val="tx1"/>
                </a:solidFill>
                <a:cs typeface="Calibri"/>
              </a:rPr>
              <a:t>assigment</a:t>
            </a:r>
            <a:endParaRPr lang="ru-RU" sz="20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9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EE016-81AE-0564-204E-988B7420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Оптимизации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F692D-17D8-700C-A73B-3C5A208A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Современные компиляторы проводят над кодом множество оптимизаций. Основные группы:</a:t>
            </a:r>
          </a:p>
          <a:p>
            <a:pPr marL="457200" indent="-457200"/>
            <a:r>
              <a:rPr lang="ru-RU" dirty="0">
                <a:cs typeface="Calibri"/>
              </a:rPr>
              <a:t>Machine </a:t>
            </a:r>
            <a:r>
              <a:rPr lang="ru-RU" dirty="0" err="1">
                <a:cs typeface="Calibri"/>
              </a:rPr>
              <a:t>independent</a:t>
            </a:r>
            <a:r>
              <a:rPr lang="ru-RU" dirty="0">
                <a:cs typeface="Calibri"/>
              </a:rPr>
              <a:t>, например: </a:t>
            </a:r>
            <a:r>
              <a:rPr lang="ru-RU" dirty="0" err="1">
                <a:cs typeface="Calibri"/>
              </a:rPr>
              <a:t>inline</a:t>
            </a:r>
            <a:r>
              <a:rPr lang="ru-RU" dirty="0">
                <a:cs typeface="Calibri"/>
              </a:rPr>
              <a:t>, </a:t>
            </a:r>
            <a:r>
              <a:rPr lang="ru-RU" dirty="0" err="1">
                <a:cs typeface="Calibri"/>
              </a:rPr>
              <a:t>recursion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elimination</a:t>
            </a:r>
            <a:endParaRPr lang="ru-RU" dirty="0">
              <a:cs typeface="Calibri"/>
            </a:endParaRPr>
          </a:p>
          <a:p>
            <a:pPr marL="457200" indent="-457200"/>
            <a:r>
              <a:rPr lang="ru-RU" dirty="0">
                <a:cs typeface="Calibri"/>
              </a:rPr>
              <a:t>Machine </a:t>
            </a:r>
            <a:r>
              <a:rPr lang="ru-RU" dirty="0" err="1">
                <a:cs typeface="Calibri"/>
              </a:rPr>
              <a:t>dependend</a:t>
            </a:r>
            <a:r>
              <a:rPr lang="ru-RU" dirty="0">
                <a:cs typeface="Calibri"/>
              </a:rPr>
              <a:t>, например: </a:t>
            </a:r>
            <a:r>
              <a:rPr lang="ru-RU" dirty="0" err="1">
                <a:cs typeface="Calibri"/>
              </a:rPr>
              <a:t>scheduler</a:t>
            </a:r>
            <a:endParaRPr lang="ru-RU" dirty="0">
              <a:cs typeface="Calibri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E148CBF-7412-9B63-B52F-E5A9872377D2}"/>
              </a:ext>
            </a:extLst>
          </p:cNvPr>
          <p:cNvSpPr/>
          <p:nvPr/>
        </p:nvSpPr>
        <p:spPr>
          <a:xfrm>
            <a:off x="6444839" y="799110"/>
            <a:ext cx="5225141" cy="910441"/>
          </a:xfrm>
          <a:prstGeom prst="round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-O2 -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fdump-rtl-all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fdump-tree-all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19E6CBB-3788-BDD5-CECC-C6352737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777" y="3424725"/>
            <a:ext cx="2743200" cy="2680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741534-DC3A-50FD-1175-1F77F117DB41}"/>
              </a:ext>
            </a:extLst>
          </p:cNvPr>
          <p:cNvSpPr txBox="1"/>
          <p:nvPr/>
        </p:nvSpPr>
        <p:spPr>
          <a:xfrm>
            <a:off x="9054935" y="6175168"/>
            <a:ext cx="2548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  <a:hlinkClick r:id="rId3"/>
              </a:rPr>
              <a:t>Optimizations list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1138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67D3A-31E1-5B21-1341-C68346F1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Работа окончена... или нет?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162C6-3859-9821-740F-A53D63CB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Результат работы компилятора - ассемблер конкретной архитектуры (x86, ARM, RISC-V)</a:t>
            </a:r>
          </a:p>
          <a:p>
            <a:r>
              <a:rPr lang="ru-RU" dirty="0">
                <a:cs typeface="Calibri"/>
              </a:rPr>
              <a:t>Можно ли его уже запустить? Конечно, нет.</a:t>
            </a:r>
          </a:p>
          <a:p>
            <a:pPr marL="0" indent="0">
              <a:buNone/>
            </a:pPr>
            <a:r>
              <a:rPr lang="ru-RU" dirty="0">
                <a:cs typeface="Calibri"/>
              </a:rPr>
              <a:t>Передаём работу ассемблеру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C7D3A8-B739-0560-91F1-FA26BA5F8873}"/>
              </a:ext>
            </a:extLst>
          </p:cNvPr>
          <p:cNvSpPr/>
          <p:nvPr/>
        </p:nvSpPr>
        <p:spPr>
          <a:xfrm>
            <a:off x="9116787" y="324097"/>
            <a:ext cx="2958934" cy="1365661"/>
          </a:xfrm>
          <a:prstGeom prst="roundRect">
            <a:avLst/>
          </a:prstGeom>
          <a:solidFill>
            <a:srgbClr val="B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-O2 -S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-o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fact.s</a:t>
            </a:r>
            <a:endParaRPr lang="ru-RU" dirty="0" err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Рисунок 6" descr="Изображение выглядит как человек, в помещении, темный, смотрящий&#10;&#10;Автоматически созданное описание">
            <a:extLst>
              <a:ext uri="{FF2B5EF4-FFF2-40B4-BE49-F238E27FC236}">
                <a16:creationId xmlns:a16="http://schemas.microsoft.com/office/drawing/2014/main" id="{70FBA6D9-E59E-C01F-1048-58B891EE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738" y="3231449"/>
            <a:ext cx="5692238" cy="31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3823139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6735809" y="3296899"/>
            <a:ext cx="1310005" cy="1320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2D716-9F14-9F6F-00CF-5FDBB6CB40C1}"/>
              </a:ext>
            </a:extLst>
          </p:cNvPr>
          <p:cNvSpPr txBox="1"/>
          <p:nvPr/>
        </p:nvSpPr>
        <p:spPr>
          <a:xfrm>
            <a:off x="6362053" y="4622715"/>
            <a:ext cx="3299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cs typeface="Calibri"/>
              </a:rPr>
              <a:t>$ </a:t>
            </a:r>
            <a:r>
              <a:rPr lang="ru-RU" i="1" dirty="0" err="1">
                <a:cs typeface="Calibri"/>
              </a:rPr>
              <a:t>gcc</a:t>
            </a:r>
            <a:r>
              <a:rPr lang="ru-RU" i="1" dirty="0">
                <a:cs typeface="Calibri"/>
              </a:rPr>
              <a:t> -S </a:t>
            </a:r>
            <a:r>
              <a:rPr lang="ru-RU" i="1" dirty="0" err="1">
                <a:cs typeface="Calibri"/>
              </a:rPr>
              <a:t>fact.c</a:t>
            </a:r>
            <a:r>
              <a:rPr lang="ru-RU" i="1" dirty="0">
                <a:cs typeface="Calibri"/>
              </a:rPr>
              <a:t> -o </a:t>
            </a:r>
            <a:r>
              <a:rPr lang="ru-RU" i="1" dirty="0" err="1">
                <a:cs typeface="Calibri"/>
              </a:rPr>
              <a:t>fact.s</a:t>
            </a:r>
            <a:endParaRPr lang="ru-RU" i="1" dirty="0" err="1"/>
          </a:p>
        </p:txBody>
      </p:sp>
    </p:spTree>
    <p:extLst>
      <p:ext uri="{BB962C8B-B14F-4D97-AF65-F5344CB8AC3E}">
        <p14:creationId xmlns:p14="http://schemas.microsoft.com/office/powerpoint/2010/main" val="4952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A98A3-2F5B-2E43-8420-FF35FA19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Ассемблер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896ED8-E1FE-7AF0-2B33-7C915895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295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Это слово многозначно:</a:t>
            </a:r>
          </a:p>
          <a:p>
            <a:r>
              <a:rPr lang="ru-RU">
                <a:cs typeface="Calibri" panose="020F0502020204030204"/>
              </a:rPr>
              <a:t>Язык программирования</a:t>
            </a:r>
          </a:p>
          <a:p>
            <a:r>
              <a:rPr lang="ru-RU" dirty="0">
                <a:cs typeface="Calibri" panose="020F0502020204030204"/>
              </a:rPr>
              <a:t>Программа, производящая </a:t>
            </a:r>
            <a:r>
              <a:rPr lang="ru-RU" i="1" dirty="0">
                <a:cs typeface="Calibri" panose="020F0502020204030204"/>
              </a:rPr>
              <a:t>ассемблирование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C294A5A-7A6D-5916-C2C7-7C8557A38DEB}"/>
              </a:ext>
            </a:extLst>
          </p:cNvPr>
          <p:cNvGrpSpPr/>
          <p:nvPr/>
        </p:nvGrpSpPr>
        <p:grpSpPr>
          <a:xfrm>
            <a:off x="5892140" y="616032"/>
            <a:ext cx="5444836" cy="5276961"/>
            <a:chOff x="5892140" y="616032"/>
            <a:chExt cx="5444836" cy="5276961"/>
          </a:xfrm>
        </p:grpSpPr>
        <p:pic>
          <p:nvPicPr>
            <p:cNvPr id="5" name="Рисунок 5" descr="Изображение выглядит как человек, в помещении, очки, пить&#10;&#10;Автоматически созданное описание">
              <a:extLst>
                <a:ext uri="{FF2B5EF4-FFF2-40B4-BE49-F238E27FC236}">
                  <a16:creationId xmlns:a16="http://schemas.microsoft.com/office/drawing/2014/main" id="{39BA9376-3AD6-6183-24B6-DB7CF6A7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2140" y="1825969"/>
              <a:ext cx="5444836" cy="4067024"/>
            </a:xfrm>
            <a:prstGeom prst="rect">
              <a:avLst/>
            </a:prstGeom>
          </p:spPr>
        </p:pic>
        <p:sp>
          <p:nvSpPr>
            <p:cNvPr id="6" name="Пузырек для мыслей: облако 5">
              <a:extLst>
                <a:ext uri="{FF2B5EF4-FFF2-40B4-BE49-F238E27FC236}">
                  <a16:creationId xmlns:a16="http://schemas.microsoft.com/office/drawing/2014/main" id="{289B8D8E-2797-F8B4-EAAE-5F9289BCCF71}"/>
                </a:ext>
              </a:extLst>
            </p:cNvPr>
            <p:cNvSpPr/>
            <p:nvPr/>
          </p:nvSpPr>
          <p:spPr>
            <a:xfrm>
              <a:off x="6991597" y="616032"/>
              <a:ext cx="4037611" cy="1326077"/>
            </a:xfrm>
            <a:prstGeom prst="cloudCallou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  <a:cs typeface="Calibri"/>
                </a:rPr>
                <a:t>Лишь бы он не рассказывал про ассемблер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5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DA12C-5FD2-AEC5-412A-8C74EC14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… и что в итоге?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8FDE1-476E-7F99-C702-F6E2E010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5522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r>
              <a:rPr lang="ru-RU" dirty="0">
                <a:latin typeface="Calibri"/>
                <a:cs typeface="Calibri Light"/>
              </a:rPr>
              <a:t>Результат работы ассемблера </a:t>
            </a:r>
            <a:r>
              <a:rPr lang="ru-RU" dirty="0">
                <a:latin typeface="Calibri"/>
                <a:cs typeface="Calibri"/>
              </a:rPr>
              <a:t>— объектный файл (</a:t>
            </a:r>
            <a:r>
              <a:rPr lang="ru-RU" err="1">
                <a:latin typeface="Calibri"/>
                <a:cs typeface="Calibri"/>
              </a:rPr>
              <a:t>fact.o</a:t>
            </a:r>
            <a:r>
              <a:rPr lang="ru-RU" dirty="0">
                <a:latin typeface="Calibri"/>
                <a:cs typeface="Calibri"/>
              </a:rPr>
              <a:t>)</a:t>
            </a:r>
            <a:endParaRPr lang="ru-RU"/>
          </a:p>
          <a:p>
            <a:pPr marL="457200" indent="-457200"/>
            <a:r>
              <a:rPr lang="ru-RU" dirty="0">
                <a:cs typeface="Calibri"/>
              </a:rPr>
              <a:t>Мы </a:t>
            </a:r>
            <a:r>
              <a:rPr lang="ru-RU">
                <a:cs typeface="Calibri"/>
              </a:rPr>
              <a:t>собрали в объектный файл </a:t>
            </a:r>
            <a:r>
              <a:rPr lang="ru-RU" i="1" u="sng">
                <a:cs typeface="Calibri"/>
              </a:rPr>
              <a:t>одну</a:t>
            </a:r>
            <a:r>
              <a:rPr lang="ru-RU">
                <a:cs typeface="Calibri"/>
              </a:rPr>
              <a:t> единицу трансляции (грубо говоря, один файл </a:t>
            </a:r>
            <a:r>
              <a:rPr lang="ru-RU" err="1">
                <a:cs typeface="Calibri"/>
              </a:rPr>
              <a:t>fact.c</a:t>
            </a:r>
            <a:r>
              <a:rPr lang="ru-RU" dirty="0">
                <a:cs typeface="Calibri"/>
              </a:rPr>
              <a:t>)</a:t>
            </a:r>
          </a:p>
          <a:p>
            <a:pPr marL="457200" indent="-457200"/>
            <a:r>
              <a:rPr lang="ru-RU" dirty="0">
                <a:cs typeface="Calibri"/>
              </a:rPr>
              <a:t>Реальные проекты состоят из сотен Translation Unit, и всех их надо собрать в один </a:t>
            </a:r>
            <a:r>
              <a:rPr lang="ru-RU" err="1">
                <a:cs typeface="Calibri"/>
              </a:rPr>
              <a:t>бинарник</a:t>
            </a:r>
            <a:endParaRPr lang="ru-RU">
              <a:cs typeface="Calibri"/>
            </a:endParaRPr>
          </a:p>
        </p:txBody>
      </p:sp>
      <p:pic>
        <p:nvPicPr>
          <p:cNvPr id="4" name="Рисунок 4" descr="Изображение выглядит как толпа&#10;&#10;Автоматически созданное описание">
            <a:extLst>
              <a:ext uri="{FF2B5EF4-FFF2-40B4-BE49-F238E27FC236}">
                <a16:creationId xmlns:a16="http://schemas.microsoft.com/office/drawing/2014/main" id="{A9E2409E-6FFA-5719-AD20-C4AFCCBD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04" y="1824780"/>
            <a:ext cx="6622472" cy="36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39722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055AD-2353-C562-8E94-C8A0B78A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Системы компиляции</a:t>
            </a:r>
          </a:p>
        </p:txBody>
      </p:sp>
      <p:pic>
        <p:nvPicPr>
          <p:cNvPr id="4" name="Рисунок 4" descr="Изображение выглядит как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A1FE6C4-D125-8145-DA4A-23CC1CD4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79" y="1691154"/>
            <a:ext cx="6496336" cy="4351338"/>
          </a:xfr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D7861B-6C33-2718-8CA5-B788ABBF70BC}"/>
              </a:ext>
            </a:extLst>
          </p:cNvPr>
          <p:cNvGrpSpPr/>
          <p:nvPr/>
        </p:nvGrpSpPr>
        <p:grpSpPr>
          <a:xfrm>
            <a:off x="8092797" y="1182584"/>
            <a:ext cx="3532261" cy="2032138"/>
            <a:chOff x="8092797" y="1182584"/>
            <a:chExt cx="3532261" cy="2032138"/>
          </a:xfrm>
        </p:grpSpPr>
        <p:pic>
          <p:nvPicPr>
            <p:cNvPr id="7" name="Рисунок 7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5BB9A26C-ACD4-A5EE-4D28-A2B6C9D49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16" t="173" r="50914" b="80405"/>
            <a:stretch/>
          </p:blipFill>
          <p:spPr>
            <a:xfrm>
              <a:off x="8092797" y="1695719"/>
              <a:ext cx="3532261" cy="1519003"/>
            </a:xfrm>
            <a:prstGeom prst="rect">
              <a:avLst/>
            </a:prstGeom>
          </p:spPr>
        </p:pic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9F046C1-2C18-91B2-D122-985C6253399A}"/>
                </a:ext>
              </a:extLst>
            </p:cNvPr>
            <p:cNvSpPr/>
            <p:nvPr/>
          </p:nvSpPr>
          <p:spPr>
            <a:xfrm>
              <a:off x="8649196" y="2050967"/>
              <a:ext cx="1949532" cy="57397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0CB31-66D3-7FB8-0267-0FA853995B02}"/>
                </a:ext>
              </a:extLst>
            </p:cNvPr>
            <p:cNvSpPr txBox="1"/>
            <p:nvPr/>
          </p:nvSpPr>
          <p:spPr>
            <a:xfrm>
              <a:off x="8968344" y="1182584"/>
              <a:ext cx="2065811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sz="6000" b="1">
                  <a:solidFill>
                    <a:srgbClr val="FF0000"/>
                  </a:solidFill>
                  <a:cs typeface="Calibri"/>
                </a:rPr>
                <a:t>???</a:t>
              </a:r>
              <a:endParaRPr lang="ru-RU" sz="6000" b="1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521B61-F68C-8BF1-4953-B1F1F3FE5C45}"/>
              </a:ext>
            </a:extLst>
          </p:cNvPr>
          <p:cNvSpPr txBox="1"/>
          <p:nvPr/>
        </p:nvSpPr>
        <p:spPr>
          <a:xfrm>
            <a:off x="7869877" y="3688773"/>
            <a:ext cx="4139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MSVC — компилятор Visual Studio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50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8FCEA-DE8B-0CE8-3FB7-2CE46889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5F0B1465-8B13-AA12-7711-D8B7D947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43" y="1688599"/>
            <a:ext cx="10839448" cy="451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14:cNvPr>
              <p14:cNvContentPartPr/>
              <p14:nvPr/>
            </p14:nvContentPartPr>
            <p14:xfrm>
              <a:off x="5119487" y="6115798"/>
              <a:ext cx="1707251" cy="73317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CC3E6C8-90A7-8DF7-2D46-6A17DC403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6495" y="6053210"/>
                <a:ext cx="1832874" cy="1981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836DA43-8ABE-459B-D1E1-E17088847DEC}"/>
              </a:ext>
            </a:extLst>
          </p:cNvPr>
          <p:cNvSpPr/>
          <p:nvPr/>
        </p:nvSpPr>
        <p:spPr>
          <a:xfrm>
            <a:off x="8903568" y="3277192"/>
            <a:ext cx="1310005" cy="1320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69DC46E-DED0-FF4D-F02B-F55178C628A5}"/>
              </a:ext>
            </a:extLst>
          </p:cNvPr>
          <p:cNvSpPr/>
          <p:nvPr/>
        </p:nvSpPr>
        <p:spPr>
          <a:xfrm>
            <a:off x="6360950" y="3790947"/>
            <a:ext cx="255198" cy="14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D9CE-7BF1-6DE9-621F-A6704AB2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Линкер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236E9F-AB3D-7717-F936-1C5EA5CFF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6208" y="1688042"/>
            <a:ext cx="35245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7ED93-7B72-6A69-C7C7-9D099C77C053}"/>
              </a:ext>
            </a:extLst>
          </p:cNvPr>
          <p:cNvSpPr txBox="1"/>
          <p:nvPr/>
        </p:nvSpPr>
        <p:spPr>
          <a:xfrm>
            <a:off x="833437" y="1690687"/>
            <a:ext cx="6283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Слинкуем простую программу</a:t>
            </a:r>
            <a:endParaRPr lang="ru-RU" dirty="0"/>
          </a:p>
        </p:txBody>
      </p:sp>
      <p:sp>
        <p:nvSpPr>
          <p:cNvPr id="7" name="Облако 6">
            <a:extLst>
              <a:ext uri="{FF2B5EF4-FFF2-40B4-BE49-F238E27FC236}">
                <a16:creationId xmlns:a16="http://schemas.microsoft.com/office/drawing/2014/main" id="{9F3D31DD-ACB6-F2F8-9EAE-D8B16DFF96C9}"/>
              </a:ext>
            </a:extLst>
          </p:cNvPr>
          <p:cNvSpPr/>
          <p:nvPr/>
        </p:nvSpPr>
        <p:spPr>
          <a:xfrm>
            <a:off x="841375" y="2510895"/>
            <a:ext cx="5397500" cy="2709333"/>
          </a:xfrm>
          <a:prstGeom prst="cloud">
            <a:avLst/>
          </a:prstGeom>
          <a:solidFill>
            <a:srgbClr val="BF3B3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$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main.c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fact.c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-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save-temps</a:t>
            </a:r>
            <a:endParaRPr lang="ru-RU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29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F7D45-2A93-AE41-9B0A-3F984970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2E122-917C-4FC1-F6AF-39A53BFA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  <a:hlinkClick r:id="rId2"/>
              </a:rPr>
              <a:t>GCC manual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Константин Владимиров, </a:t>
            </a:r>
            <a:r>
              <a:rPr lang="ru-RU" dirty="0">
                <a:cs typeface="Calibri"/>
                <a:hlinkClick r:id="rId3"/>
              </a:rPr>
              <a:t>Toolchain &amp; pony, 2020</a:t>
            </a:r>
            <a:endParaRPr lang="ru-RU"/>
          </a:p>
          <a:p>
            <a:r>
              <a:rPr lang="ru-RU" dirty="0">
                <a:solidFill>
                  <a:srgbClr val="0563C1"/>
                </a:solidFill>
                <a:cs typeface="Calibri"/>
                <a:hlinkClick r:id="rId4"/>
              </a:rPr>
              <a:t>RMS homepage</a:t>
            </a:r>
            <a:endParaRPr lang="ru-RU" dirty="0">
              <a:cs typeface="Calibri"/>
            </a:endParaRPr>
          </a:p>
          <a:p>
            <a:r>
              <a:rPr lang="ru-RU" dirty="0">
                <a:ea typeface="+mn-lt"/>
                <a:cs typeface="+mn-lt"/>
              </a:rPr>
              <a:t>[</a:t>
            </a:r>
            <a:r>
              <a:rPr lang="ru-RU" dirty="0" err="1">
                <a:ea typeface="+mn-lt"/>
                <a:cs typeface="+mn-lt"/>
              </a:rPr>
              <a:t>Aho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Lam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Sethi</a:t>
            </a:r>
            <a:r>
              <a:rPr lang="ru-RU" dirty="0">
                <a:ea typeface="+mn-lt"/>
                <a:cs typeface="+mn-lt"/>
              </a:rPr>
              <a:t>, </a:t>
            </a:r>
            <a:r>
              <a:rPr lang="ru-RU" dirty="0" err="1">
                <a:ea typeface="+mn-lt"/>
                <a:cs typeface="+mn-lt"/>
              </a:rPr>
              <a:t>Ullman</a:t>
            </a:r>
            <a:r>
              <a:rPr lang="ru-RU" dirty="0">
                <a:ea typeface="+mn-lt"/>
                <a:cs typeface="+mn-lt"/>
              </a:rPr>
              <a:t>],  </a:t>
            </a:r>
            <a:r>
              <a:rPr lang="ru-RU" dirty="0" err="1">
                <a:ea typeface="+mn-lt"/>
                <a:cs typeface="+mn-lt"/>
              </a:rPr>
              <a:t>Compilers</a:t>
            </a:r>
            <a:r>
              <a:rPr lang="ru-RU" dirty="0">
                <a:ea typeface="+mn-lt"/>
                <a:cs typeface="+mn-lt"/>
              </a:rPr>
              <a:t>: </a:t>
            </a:r>
            <a:r>
              <a:rPr lang="ru-RU" dirty="0" err="1">
                <a:ea typeface="+mn-lt"/>
                <a:cs typeface="+mn-lt"/>
              </a:rPr>
              <a:t>Principles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Techniques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Tools</a:t>
            </a:r>
            <a:r>
              <a:rPr lang="ru-RU" dirty="0">
                <a:cs typeface="Calibri"/>
              </a:rPr>
              <a:t>, 2006</a:t>
            </a:r>
          </a:p>
          <a:p>
            <a:r>
              <a:rPr lang="ru-RU" dirty="0" err="1">
                <a:ea typeface="+mn-lt"/>
                <a:cs typeface="+mn-lt"/>
              </a:rPr>
              <a:t>Steven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Muchnik</a:t>
            </a:r>
            <a:r>
              <a:rPr lang="ru-RU" dirty="0">
                <a:ea typeface="+mn-lt"/>
                <a:cs typeface="+mn-lt"/>
              </a:rPr>
              <a:t>, Advanced </a:t>
            </a:r>
            <a:r>
              <a:rPr lang="ru-RU" dirty="0" err="1">
                <a:ea typeface="+mn-lt"/>
                <a:cs typeface="+mn-lt"/>
              </a:rPr>
              <a:t>compiler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design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implementation</a:t>
            </a:r>
            <a:r>
              <a:rPr lang="ru-RU" dirty="0">
                <a:ea typeface="+mn-lt"/>
                <a:cs typeface="+mn-lt"/>
              </a:rPr>
              <a:t>, 1997</a:t>
            </a:r>
            <a:endParaRPr lang="ru-RU" dirty="0" err="1">
              <a:cs typeface="Calibri"/>
            </a:endParaRPr>
          </a:p>
          <a:p>
            <a:r>
              <a:rPr lang="ru-RU" dirty="0" err="1">
                <a:cs typeface="Calibri"/>
              </a:rPr>
              <a:t>Jonh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Levine</a:t>
            </a:r>
            <a:r>
              <a:rPr lang="ru-RU" dirty="0">
                <a:cs typeface="Calibri"/>
              </a:rPr>
              <a:t>, </a:t>
            </a:r>
            <a:r>
              <a:rPr lang="ru-RU" dirty="0" err="1">
                <a:cs typeface="Calibri"/>
              </a:rPr>
              <a:t>Linkers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and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Loaders</a:t>
            </a:r>
            <a:r>
              <a:rPr lang="ru-RU" dirty="0">
                <a:cs typeface="Calibri"/>
              </a:rPr>
              <a:t>, 1999</a:t>
            </a:r>
          </a:p>
          <a:p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41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447DE-6DA3-957F-818C-BD019BF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Системы компиляции</a:t>
            </a:r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AC6D54F-C9B4-3071-0A9B-717942AD99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892" y="1825625"/>
            <a:ext cx="3688216" cy="4351338"/>
          </a:xfrm>
        </p:spPr>
      </p:pic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3D858C5-F552-2302-467E-9434ABB4ED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78264"/>
            <a:ext cx="5181600" cy="3246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DECF4-9715-6CAA-A9C9-1FE9A73BEEA3}"/>
              </a:ext>
            </a:extLst>
          </p:cNvPr>
          <p:cNvSpPr txBox="1"/>
          <p:nvPr/>
        </p:nvSpPr>
        <p:spPr>
          <a:xfrm>
            <a:off x="7318169" y="806530"/>
            <a:ext cx="28847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9600" i="1">
                <a:cs typeface="Calibri"/>
              </a:rPr>
              <a:t>LLVM</a:t>
            </a:r>
          </a:p>
        </p:txBody>
      </p:sp>
    </p:spTree>
    <p:extLst>
      <p:ext uri="{BB962C8B-B14F-4D97-AF65-F5344CB8AC3E}">
        <p14:creationId xmlns:p14="http://schemas.microsoft.com/office/powerpoint/2010/main" val="62311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FC00F-10F5-8E69-474A-50A4BCEE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Системы компиляции</a:t>
            </a:r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B4C741B-6181-E06E-6350-5B46FA5AE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18" y="1685487"/>
            <a:ext cx="9886308" cy="4351337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9E9D23-03CF-34E9-8AE6-D2D69ADE4184}"/>
              </a:ext>
            </a:extLst>
          </p:cNvPr>
          <p:cNvSpPr/>
          <p:nvPr/>
        </p:nvSpPr>
        <p:spPr>
          <a:xfrm>
            <a:off x="6306207" y="5824483"/>
            <a:ext cx="1778000" cy="490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50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67301-B448-23C3-257D-A80A87BB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Системы компиляции</a:t>
            </a:r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17E4038C-0FC4-DC9A-BD5B-1259DC81E7A6}"/>
                  </a:ext>
                </a:extLst>
              </p14:cNvPr>
              <p14:cNvContentPartPr/>
              <p14:nvPr/>
            </p14:nvContentPartPr>
            <p14:xfrm>
              <a:off x="3375491" y="4890749"/>
              <a:ext cx="3775832" cy="440944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17E4038C-0FC4-DC9A-BD5B-1259DC81E7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500" y="4827808"/>
                <a:ext cx="3901453" cy="566466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B7971B7F-409A-5C65-92E3-843EBDACA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81" y="1693214"/>
            <a:ext cx="10840439" cy="3992706"/>
          </a:xfrm>
        </p:spPr>
      </p:pic>
      <p:pic>
        <p:nvPicPr>
          <p:cNvPr id="28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FEAFDC-3F93-8296-E9AC-7C0AB792D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9964" t="-140667" r="129603" b="140000"/>
          <a:stretch/>
        </p:blipFill>
        <p:spPr>
          <a:xfrm>
            <a:off x="4724400" y="2683565"/>
            <a:ext cx="2753106" cy="1500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92BEA17D-0CF4-9889-5EB8-993C62DEF3A3}"/>
                  </a:ext>
                </a:extLst>
              </p14:cNvPr>
              <p14:cNvContentPartPr/>
              <p14:nvPr/>
            </p14:nvContentPartPr>
            <p14:xfrm>
              <a:off x="7090559" y="6237019"/>
              <a:ext cx="12370" cy="1237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92BEA17D-0CF4-9889-5EB8-993C62DEF3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5809" y="4072269"/>
                <a:ext cx="4329500" cy="43295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286C5C-1172-E6A7-5255-DB2EF9672A5F}"/>
              </a:ext>
            </a:extLst>
          </p:cNvPr>
          <p:cNvSpPr/>
          <p:nvPr/>
        </p:nvSpPr>
        <p:spPr>
          <a:xfrm>
            <a:off x="4966138" y="5334000"/>
            <a:ext cx="2347310" cy="516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7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62EA1-E301-05C9-4801-A2597141C1E1}"/>
              </a:ext>
            </a:extLst>
          </p:cNvPr>
          <p:cNvSpPr txBox="1"/>
          <p:nvPr/>
        </p:nvSpPr>
        <p:spPr>
          <a:xfrm>
            <a:off x="854272" y="389929"/>
            <a:ext cx="10495360" cy="6075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Системы компиляции</a:t>
            </a:r>
            <a:endParaRPr lang="ru-RU" dirty="0"/>
          </a:p>
          <a:p>
            <a:pPr marL="571500" indent="-571500">
              <a:lnSpc>
                <a:spcPct val="200000"/>
              </a:lnSpc>
              <a:buFont typeface="Wingdings"/>
              <a:buChar char="Ø"/>
            </a:pPr>
            <a:r>
              <a:rPr lang="ru-RU" sz="4000" dirty="0">
                <a:cs typeface="Calibri" panose="020F0502020204030204"/>
              </a:rPr>
              <a:t>GNU </a:t>
            </a:r>
            <a:r>
              <a:rPr lang="ru-RU" sz="4000" err="1">
                <a:cs typeface="Calibri" panose="020F0502020204030204"/>
              </a:rPr>
              <a:t>toolchain</a:t>
            </a:r>
            <a:endParaRPr lang="ru-RU" err="1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Компилятор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Ассемблер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ru-RU" sz="4000" dirty="0">
                <a:cs typeface="Calibri" panose="020F0502020204030204"/>
              </a:rPr>
              <a:t>Линкер</a:t>
            </a:r>
          </a:p>
        </p:txBody>
      </p:sp>
    </p:spTree>
    <p:extLst>
      <p:ext uri="{BB962C8B-B14F-4D97-AF65-F5344CB8AC3E}">
        <p14:creationId xmlns:p14="http://schemas.microsoft.com/office/powerpoint/2010/main" val="278206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7FB0F-4639-BFB3-2BE0-1FB20AEC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4" name="Рисунок 4" descr="Изображение выглядит как стен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A7F2C72-E4DD-EC8C-43B1-D2B4E023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746" y="1277938"/>
            <a:ext cx="3883820" cy="25892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125DD-AC33-44A2-A6F4-14B8954CF586}"/>
              </a:ext>
            </a:extLst>
          </p:cNvPr>
          <p:cNvSpPr txBox="1"/>
          <p:nvPr/>
        </p:nvSpPr>
        <p:spPr>
          <a:xfrm>
            <a:off x="842367" y="1708546"/>
            <a:ext cx="58191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cs typeface="Calibri"/>
              </a:rPr>
              <a:t>Авторы: Ричард </a:t>
            </a:r>
            <a:r>
              <a:rPr lang="ru-RU" err="1">
                <a:cs typeface="Calibri"/>
              </a:rPr>
              <a:t>Мэттью</a:t>
            </a:r>
            <a:r>
              <a:rPr lang="ru-RU" dirty="0">
                <a:cs typeface="Calibri"/>
              </a:rPr>
              <a:t> </a:t>
            </a:r>
            <a:r>
              <a:rPr lang="ru-RU" err="1">
                <a:cs typeface="Calibri"/>
              </a:rPr>
              <a:t>Столлман</a:t>
            </a:r>
            <a:r>
              <a:rPr lang="ru-RU" dirty="0">
                <a:cs typeface="Calibri"/>
              </a:rPr>
              <a:t> (</a:t>
            </a:r>
            <a:r>
              <a:rPr lang="ru-RU" err="1">
                <a:cs typeface="Calibri"/>
              </a:rPr>
              <a:t>rms</a:t>
            </a:r>
            <a:r>
              <a:rPr lang="ru-RU" dirty="0">
                <a:cs typeface="Calibri"/>
              </a:rPr>
              <a:t>) и сообщество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 dirty="0">
                <a:cs typeface="Calibri"/>
              </a:rPr>
              <a:t>~ 15 миллионов LOC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13B127-8582-5EB1-0AF7-D805DA25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5" y="3937617"/>
            <a:ext cx="11684794" cy="19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EAC51-5B08-DA80-7773-450DB03C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GNU </a:t>
            </a:r>
            <a:r>
              <a:rPr lang="ru-RU" dirty="0" err="1">
                <a:cs typeface="Calibri Light"/>
              </a:rPr>
              <a:t>toolchain</a:t>
            </a:r>
            <a:endParaRPr lang="ru-RU" dirty="0" err="1"/>
          </a:p>
        </p:txBody>
      </p:sp>
      <p:pic>
        <p:nvPicPr>
          <p:cNvPr id="4" name="Рисунок 4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13BB6AF-9C1C-CB19-BF14-FA6E5FEED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420" y="1825625"/>
            <a:ext cx="8061160" cy="4351338"/>
          </a:xfrm>
        </p:spPr>
      </p:pic>
    </p:spTree>
    <p:extLst>
      <p:ext uri="{BB962C8B-B14F-4D97-AF65-F5344CB8AC3E}">
        <p14:creationId xmlns:p14="http://schemas.microsoft.com/office/powerpoint/2010/main" val="17072918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32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GNU toolchain</vt:lpstr>
      <vt:lpstr>Презентация PowerPoint</vt:lpstr>
      <vt:lpstr>Системы компиляции</vt:lpstr>
      <vt:lpstr>Системы компиляции</vt:lpstr>
      <vt:lpstr>Системы компиляции</vt:lpstr>
      <vt:lpstr>Системы компиляции</vt:lpstr>
      <vt:lpstr>Презентация PowerPoint</vt:lpstr>
      <vt:lpstr>GNU toolchain</vt:lpstr>
      <vt:lpstr>GNU toolchain</vt:lpstr>
      <vt:lpstr>GNU toolchain</vt:lpstr>
      <vt:lpstr>GNU toolchain</vt:lpstr>
      <vt:lpstr>Презентация PowerPoint</vt:lpstr>
      <vt:lpstr>GNU toolchain</vt:lpstr>
      <vt:lpstr>Что я такое?</vt:lpstr>
      <vt:lpstr>Примитивнейшая схема компилятора</vt:lpstr>
      <vt:lpstr>Компилятор</vt:lpstr>
      <vt:lpstr>Frontend</vt:lpstr>
      <vt:lpstr>Лексер</vt:lpstr>
      <vt:lpstr>Синтаксический и семантический анализ</vt:lpstr>
      <vt:lpstr>Frontend</vt:lpstr>
      <vt:lpstr>AST</vt:lpstr>
      <vt:lpstr>IR</vt:lpstr>
      <vt:lpstr>Оптимизации</vt:lpstr>
      <vt:lpstr>Работа окончена... или нет?</vt:lpstr>
      <vt:lpstr>Презентация PowerPoint</vt:lpstr>
      <vt:lpstr>GNU toolchain</vt:lpstr>
      <vt:lpstr>Ассемблер</vt:lpstr>
      <vt:lpstr>… и что в итоге?</vt:lpstr>
      <vt:lpstr>Презентация PowerPoint</vt:lpstr>
      <vt:lpstr>GNU toolchain</vt:lpstr>
      <vt:lpstr>Линкер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1046</cp:revision>
  <dcterms:created xsi:type="dcterms:W3CDTF">2023-05-01T08:56:20Z</dcterms:created>
  <dcterms:modified xsi:type="dcterms:W3CDTF">2023-05-03T18:02:55Z</dcterms:modified>
</cp:coreProperties>
</file>